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338" r:id="rId3"/>
    <p:sldId id="299" r:id="rId4"/>
    <p:sldId id="300" r:id="rId5"/>
    <p:sldId id="319" r:id="rId6"/>
    <p:sldId id="339" r:id="rId7"/>
    <p:sldId id="305" r:id="rId8"/>
    <p:sldId id="333" r:id="rId9"/>
    <p:sldId id="342" r:id="rId10"/>
    <p:sldId id="303" r:id="rId11"/>
    <p:sldId id="304" r:id="rId12"/>
    <p:sldId id="336" r:id="rId13"/>
    <p:sldId id="306" r:id="rId14"/>
    <p:sldId id="307" r:id="rId15"/>
    <p:sldId id="340" r:id="rId16"/>
    <p:sldId id="308" r:id="rId17"/>
    <p:sldId id="320" r:id="rId18"/>
    <p:sldId id="341" r:id="rId19"/>
    <p:sldId id="309" r:id="rId20"/>
    <p:sldId id="343" r:id="rId21"/>
    <p:sldId id="312" r:id="rId22"/>
    <p:sldId id="321" r:id="rId23"/>
    <p:sldId id="313" r:id="rId24"/>
  </p:sldIdLst>
  <p:sldSz cx="9144000" cy="6858000" type="screen4x3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957"/>
    <a:srgbClr val="C9B16F"/>
    <a:srgbClr val="99CCFF"/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94676" autoAdjust="0"/>
  </p:normalViewPr>
  <p:slideViewPr>
    <p:cSldViewPr>
      <p:cViewPr varScale="1">
        <p:scale>
          <a:sx n="103" d="100"/>
          <a:sy n="103" d="100"/>
        </p:scale>
        <p:origin x="109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D464C-B31B-4521-81D8-8B7809724F78}" type="datetimeFigureOut">
              <a:rPr lang="ko-KR" altLang="en-US" smtClean="0"/>
              <a:pPr/>
              <a:t>2017-03-07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36A1-22DF-4D9C-97C8-0BAB8A3A3A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27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400800"/>
            <a:ext cx="1981200" cy="24447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094288" y="6515100"/>
            <a:ext cx="1839912" cy="244475"/>
          </a:xfrm>
        </p:spPr>
        <p:txBody>
          <a:bodyPr/>
          <a:lstStyle>
            <a:lvl1pPr>
              <a:defRPr b="0" i="1"/>
            </a:lvl1pPr>
          </a:lstStyle>
          <a:p>
            <a:r>
              <a:rPr lang="en-US" altLang="ko-KR" dirty="0" smtClean="0"/>
              <a:t>www.woori.ac.kr</a:t>
            </a:r>
            <a:endParaRPr lang="en-US" altLang="ko-KR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28600" y="6400800"/>
            <a:ext cx="3810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92E54E9-F988-4640-B5E3-EC74347315E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667000"/>
            <a:ext cx="6400800" cy="942975"/>
          </a:xfrm>
        </p:spPr>
        <p:txBody>
          <a:bodyPr/>
          <a:lstStyle>
            <a:lvl1pPr algn="ctr">
              <a:defRPr sz="4000" b="1" cap="none" spc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3622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5D0FE-FAB6-494B-A119-34BDEE1C18C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503238"/>
            <a:ext cx="2047875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503238"/>
            <a:ext cx="5991225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808F57-D242-48A9-B332-477EAED611F9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503238"/>
            <a:ext cx="7086600" cy="4873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33400" y="1295400"/>
            <a:ext cx="8191500" cy="5105400"/>
          </a:xfrm>
        </p:spPr>
        <p:txBody>
          <a:bodyPr/>
          <a:lstStyle/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5029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4191000" y="6505575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8609A945-C277-4850-A80A-0605CCC50A78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76864" cy="621506"/>
          </a:xfrm>
        </p:spPr>
        <p:txBody>
          <a:bodyPr/>
          <a:lstStyle>
            <a:lvl1pPr>
              <a:defRPr sz="3600"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8191500" cy="5328592"/>
          </a:xfrm>
        </p:spPr>
        <p:txBody>
          <a:bodyPr/>
          <a:lstStyle>
            <a:lvl1pPr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 smtClean="0"/>
              <a:t>www.woori.ac.kr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4191000" y="6603126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2473D238-DD87-44D5-950F-1780A39DE334}" type="slidenum">
              <a:rPr lang="ko-KR" altLang="en-US"/>
              <a:pPr/>
              <a:t>‹#›</a:t>
            </a:fld>
            <a:endParaRPr lang="en-US" altLang="ko-KR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56DCCA-D801-4D8B-A5E7-10646B4EB894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0535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3796F0-503C-4B9A-91CD-075273AC025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390379-B883-47B2-A2B3-3B15BDE6A0A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B7F4DD-FE61-43A3-B8D5-D9426CA8346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903431-CEA0-4BD1-B3BA-48E2A9AE6787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D7AB77-F3D4-4685-B3B4-3AA6F3EEA30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573B80-9A2C-441F-B504-2C07039CC92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2411" y="1065369"/>
            <a:ext cx="8292037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029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ea typeface="굴림" charset="-127"/>
              </a:defRPr>
            </a:lvl1pPr>
          </a:lstStyle>
          <a:p>
            <a:r>
              <a:rPr lang="en-US" altLang="ko-KR" dirty="0" smtClean="0"/>
              <a:t>www.woori.ac.kr</a:t>
            </a:r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fld id="{506734CE-B96A-4534-BECB-344B854590E3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03834" y="479488"/>
            <a:ext cx="70866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  <p:pic>
        <p:nvPicPr>
          <p:cNvPr id="1125" name="Picture 101" descr="arrow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512" y="404664"/>
            <a:ext cx="609600" cy="609600"/>
          </a:xfrm>
          <a:prstGeom prst="rect">
            <a:avLst/>
          </a:prstGeom>
          <a:noFill/>
        </p:spPr>
      </p:pic>
      <p:pic>
        <p:nvPicPr>
          <p:cNvPr id="86018" name="Picture 2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601075" y="1504578"/>
            <a:ext cx="5429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453336"/>
            <a:ext cx="630665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38054" y="6581001"/>
            <a:ext cx="138852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단원</a:t>
            </a:r>
            <a:r>
              <a:rPr lang="en-US" altLang="ko-KR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01 </a:t>
            </a:r>
            <a:r>
              <a:rPr lang="ko-KR" altLang="en-US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자바 개요</a:t>
            </a:r>
            <a:endParaRPr lang="ko-KR" altLang="en-US" sz="12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en-US" altLang="ko-KR" sz="3600" b="1" dirty="0" smtClean="0">
          <a:solidFill>
            <a:schemeClr val="tx2"/>
          </a:solidFill>
          <a:latin typeface="HY얕은샘물M" pitchFamily="18" charset="-127"/>
          <a:ea typeface="HY얕은샘물M" pitchFamily="18" charset="-127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lang="ko-KR" altLang="en-US" sz="2000" b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lang="ko-KR" altLang="en-US" sz="1800" baseline="0" dirty="0" smtClean="0">
          <a:solidFill>
            <a:srgbClr val="0070C0"/>
          </a:solidFill>
          <a:latin typeface="HY중고딕" pitchFamily="18" charset="-127"/>
          <a:ea typeface="HY중고딕" pitchFamily="18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1600" b="1" baseline="0">
          <a:solidFill>
            <a:srgbClr val="7030A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자바 개요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ea typeface="굴림" charset="-127"/>
              </a:rPr>
              <a:t>[ </a:t>
            </a:r>
            <a:r>
              <a:rPr lang="ko-KR" altLang="en-US" sz="1600" dirty="0" smtClean="0">
                <a:ea typeface="굴림" charset="-127"/>
              </a:rPr>
              <a:t>단원 </a:t>
            </a:r>
            <a:r>
              <a:rPr lang="en-US" altLang="ko-KR" sz="1600" dirty="0" smtClean="0">
                <a:ea typeface="굴림" charset="-127"/>
              </a:rPr>
              <a:t>01 ]</a:t>
            </a:r>
            <a:endParaRPr lang="en-US" altLang="ko-KR" sz="1600" dirty="0">
              <a:ea typeface="굴림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331640" y="4149080"/>
            <a:ext cx="57912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동양미래대학교</a:t>
            </a:r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sz="2200" kern="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컴퓨터정보공학과</a:t>
            </a:r>
            <a:r>
              <a:rPr kumimoji="0" lang="ko-KR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강 환수 교수</a:t>
            </a:r>
            <a:endParaRPr kumimoji="0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플랫폼과 자바 가상 기계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3713427" cy="5328592"/>
          </a:xfrm>
        </p:spPr>
        <p:txBody>
          <a:bodyPr/>
          <a:lstStyle/>
          <a:p>
            <a:r>
              <a:rPr lang="ko-KR" altLang="en-US" dirty="0" smtClean="0"/>
              <a:t>플랫폼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각종 </a:t>
            </a:r>
            <a:r>
              <a:rPr lang="ko-KR" altLang="en-US" dirty="0"/>
              <a:t>프로그램이 실행되는 하드웨어와 소프트웨어로 구성된 실행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/>
              <a:t>플랫폼 </a:t>
            </a:r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가상 </a:t>
            </a:r>
            <a:r>
              <a:rPr lang="ko-KR" altLang="en-US" dirty="0" smtClean="0"/>
              <a:t>기계</a:t>
            </a:r>
            <a:r>
              <a:rPr lang="en-US" altLang="ko-KR" dirty="0" smtClean="0"/>
              <a:t>(JVM</a:t>
            </a:r>
            <a:r>
              <a:rPr lang="en-US" altLang="ko-KR" dirty="0"/>
              <a:t>: Java Virtual </a:t>
            </a:r>
            <a:r>
              <a:rPr lang="en-US" altLang="ko-KR" dirty="0" smtClean="0"/>
              <a:t>Machine)</a:t>
            </a:r>
            <a:r>
              <a:rPr lang="ko-KR" altLang="en-US" dirty="0" smtClean="0"/>
              <a:t>와 </a:t>
            </a:r>
            <a:r>
              <a:rPr lang="ko-KR" altLang="en-US" dirty="0"/>
              <a:t>자바 </a:t>
            </a:r>
            <a:r>
              <a:rPr lang="ko-KR" altLang="en-US" dirty="0" smtClean="0"/>
              <a:t>응용 프로그래밍 인터페이스</a:t>
            </a:r>
            <a:r>
              <a:rPr lang="en-US" altLang="ko-KR" dirty="0" smtClean="0"/>
              <a:t>(Java </a:t>
            </a:r>
            <a:r>
              <a:rPr lang="en-US" altLang="ko-KR" dirty="0"/>
              <a:t>API: Application Programming </a:t>
            </a:r>
            <a:r>
              <a:rPr lang="en-US" altLang="ko-KR" dirty="0" smtClean="0"/>
              <a:t>Interface)</a:t>
            </a:r>
            <a:r>
              <a:rPr lang="ko-KR" altLang="en-US" dirty="0" smtClean="0"/>
              <a:t>로 구성</a:t>
            </a:r>
            <a:endParaRPr lang="ko-KR" altLang="en-US" dirty="0"/>
          </a:p>
          <a:p>
            <a:pPr lvl="1"/>
            <a:r>
              <a:rPr lang="ko-KR" altLang="en-US" dirty="0"/>
              <a:t>자바 가상 </a:t>
            </a:r>
            <a:r>
              <a:rPr lang="ko-KR" altLang="en-US" dirty="0" smtClean="0"/>
              <a:t>기계</a:t>
            </a:r>
            <a:endParaRPr lang="ko-KR" altLang="en-US" dirty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/>
              <a:t>와 같이 실행할 명령어 집합을 갖는 소프트웨어로 </a:t>
            </a:r>
            <a:r>
              <a:rPr lang="ko-KR" altLang="en-US"/>
              <a:t>제작된 </a:t>
            </a:r>
            <a:r>
              <a:rPr lang="ko-KR" altLang="en-US" smtClean="0"/>
              <a:t>가상의 </a:t>
            </a:r>
            <a:r>
              <a:rPr lang="ko-KR" altLang="en-US" dirty="0" smtClean="0"/>
              <a:t>기계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pic>
        <p:nvPicPr>
          <p:cNvPr id="9218" name="Picture 2" descr="L:\2013 09 backup\2012 03 16(금) 자바 저술\2013 10 28(월) 절대자바 강의자료 작성\Chapter01\그림1-1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17032"/>
            <a:ext cx="299059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L:\2013 09 backup\2012 03 16(금) 자바 저술\2013 10 28(월) 절대자바 강의자료 작성\Chapter01\그림1-1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52736"/>
            <a:ext cx="3672408" cy="234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프로그램을 실행하기 위한 각종 클래스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pic>
        <p:nvPicPr>
          <p:cNvPr id="10242" name="Picture 2" descr="L:\2013 09 backup\2012 03 16(금) 자바 저술\2013 10 28(월) 절대자바 강의자료 작성\Chapter01\그림1-1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18" y="2276872"/>
            <a:ext cx="5877003" cy="28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플랫폼에 독립적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/>
              <a:t>가상 기계에서 실행되는 자바 바이트코드는 </a:t>
            </a:r>
            <a:r>
              <a:rPr lang="ko-KR" altLang="en-US" dirty="0" smtClean="0"/>
              <a:t>플랫폼에 독립적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“</a:t>
            </a:r>
            <a:r>
              <a:rPr lang="en-US" altLang="ko-KR" dirty="0"/>
              <a:t>Write Once, Run Anywhere!</a:t>
            </a:r>
            <a:r>
              <a:rPr lang="ko-KR" altLang="en-US" dirty="0" smtClean="0"/>
              <a:t>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pic>
        <p:nvPicPr>
          <p:cNvPr id="11266" name="Picture 2" descr="L:\2013 09 backup\2012 03 16(금) 자바 저술\2013 10 28(월) 절대자바 강의자료 작성\Chapter01\그림1-1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5544616" cy="45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1614913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개발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JRE</a:t>
            </a:r>
            <a:r>
              <a:rPr lang="en-US" altLang="ko-KR" b="1" dirty="0" smtClean="0"/>
              <a:t>(</a:t>
            </a:r>
            <a:r>
              <a:rPr lang="en-US" altLang="ko-KR" dirty="0" smtClean="0"/>
              <a:t>Java </a:t>
            </a:r>
            <a:r>
              <a:rPr lang="en-US" altLang="ko-KR" dirty="0"/>
              <a:t>Runtime </a:t>
            </a:r>
            <a:r>
              <a:rPr lang="en-US" altLang="ko-KR" dirty="0" smtClean="0"/>
              <a:t>Environment)</a:t>
            </a:r>
          </a:p>
          <a:p>
            <a:pPr lvl="1"/>
            <a:r>
              <a:rPr lang="ko-KR" altLang="en-US" dirty="0"/>
              <a:t>자바 실행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b="1" dirty="0"/>
              <a:t>API</a:t>
            </a:r>
            <a:r>
              <a:rPr lang="ko-KR" altLang="en-US" dirty="0"/>
              <a:t>와 자바 가상 </a:t>
            </a:r>
            <a:r>
              <a:rPr lang="ko-KR" altLang="en-US" dirty="0" smtClean="0"/>
              <a:t>기계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그리고 </a:t>
            </a:r>
            <a:r>
              <a:rPr lang="ko-KR" altLang="en-US" dirty="0"/>
              <a:t>자바 프로그램을 실행하기 위한 여러 </a:t>
            </a:r>
            <a:r>
              <a:rPr lang="ko-KR" altLang="en-US" dirty="0" err="1" smtClean="0"/>
              <a:t>콤포넌트</a:t>
            </a:r>
            <a:r>
              <a:rPr lang="en-US" altLang="ko-KR" dirty="0" smtClean="0"/>
              <a:t>(component)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r>
              <a:rPr lang="en-US" altLang="ko-KR" dirty="0" smtClean="0"/>
              <a:t>JDK(Java </a:t>
            </a:r>
            <a:r>
              <a:rPr lang="en-US" altLang="ko-KR" dirty="0"/>
              <a:t>Development </a:t>
            </a:r>
            <a:r>
              <a:rPr lang="en-US" altLang="ko-KR" dirty="0" smtClean="0"/>
              <a:t>Kit)</a:t>
            </a:r>
            <a:endParaRPr lang="en-US" altLang="ko-KR" dirty="0"/>
          </a:p>
          <a:p>
            <a:pPr lvl="1"/>
            <a:r>
              <a:rPr lang="ko-KR" altLang="en-US" dirty="0"/>
              <a:t>자바 언어를 이용하여 프로그램을 개발하기 위한 최소한의 </a:t>
            </a:r>
            <a:r>
              <a:rPr lang="ko-KR" altLang="en-US" dirty="0" smtClean="0"/>
              <a:t>환경</a:t>
            </a:r>
            <a:endParaRPr lang="en-US" altLang="ko-KR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pic>
        <p:nvPicPr>
          <p:cNvPr id="12290" name="Picture 2" descr="L:\2013 09 backup\2012 03 16(금) 자바 저술\2013 10 28(월) 절대자바 강의자료 작성\Chapter01\그림1-1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84239"/>
            <a:ext cx="4968552" cy="345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 개발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IDE(</a:t>
            </a:r>
            <a:r>
              <a:rPr lang="en-US" altLang="ko-KR" dirty="0"/>
              <a:t>Integrated Development </a:t>
            </a:r>
            <a:r>
              <a:rPr lang="en-US" altLang="ko-KR" dirty="0" smtClean="0"/>
              <a:t>Environments)</a:t>
            </a:r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개발에 필요한 </a:t>
            </a:r>
            <a:r>
              <a:rPr lang="ko-KR" altLang="en-US" dirty="0" smtClean="0"/>
              <a:t>컴파일러</a:t>
            </a:r>
            <a:r>
              <a:rPr lang="en-US" altLang="ko-KR" dirty="0" smtClean="0"/>
              <a:t>(compiler), </a:t>
            </a:r>
            <a:r>
              <a:rPr lang="ko-KR" altLang="en-US" dirty="0" err="1" smtClean="0"/>
              <a:t>디버거</a:t>
            </a:r>
            <a:r>
              <a:rPr lang="en-US" altLang="ko-KR" dirty="0" smtClean="0"/>
              <a:t>(debugger), </a:t>
            </a:r>
            <a:r>
              <a:rPr lang="ko-KR" altLang="en-US" dirty="0" err="1" smtClean="0"/>
              <a:t>링커</a:t>
            </a:r>
            <a:r>
              <a:rPr lang="en-US" altLang="ko-KR" dirty="0" smtClean="0"/>
              <a:t>(linker), </a:t>
            </a:r>
            <a:r>
              <a:rPr lang="ko-KR" altLang="en-US" dirty="0" smtClean="0"/>
              <a:t>에디터</a:t>
            </a:r>
            <a:r>
              <a:rPr lang="en-US" altLang="ko-KR" dirty="0" smtClean="0"/>
              <a:t>(editor) </a:t>
            </a:r>
            <a:r>
              <a:rPr lang="ko-KR" altLang="en-US" dirty="0"/>
              <a:t>등을 </a:t>
            </a:r>
            <a:r>
              <a:rPr lang="ko-KR" altLang="en-US" dirty="0" smtClean="0"/>
              <a:t>통합적으로 </a:t>
            </a:r>
            <a:r>
              <a:rPr lang="ko-KR" altLang="en-US" dirty="0"/>
              <a:t>제공하는 개발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ko-KR" altLang="en-US" dirty="0" smtClean="0"/>
              <a:t>대표적인 자바 통합개발환경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이클립스와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넷빈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pic>
        <p:nvPicPr>
          <p:cNvPr id="13314" name="Picture 2" descr="L:\2013 09 backup\2012 03 16(금) 자바 저술\2013 10 28(월) 절대자바 강의자료 작성\Chapter01\그림1-2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14" y="2942953"/>
            <a:ext cx="3740558" cy="32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L:\2013 09 backup\2012 03 16(금) 자바 저술\2013 10 28(월) 절대자바 강의자료 작성\Chapter01\그림1-1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9" y="3068960"/>
            <a:ext cx="4318231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자바 개발 환경 설치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70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3713427" cy="5328592"/>
          </a:xfrm>
        </p:spPr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en-US" altLang="ko-KR" dirty="0" smtClean="0"/>
              <a:t>(Linux), </a:t>
            </a:r>
            <a:r>
              <a:rPr lang="ko-KR" altLang="en-US" dirty="0" err="1" smtClean="0"/>
              <a:t>솔라리스</a:t>
            </a:r>
            <a:r>
              <a:rPr lang="en-US" altLang="ko-KR" dirty="0" smtClean="0"/>
              <a:t>(Solaris),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(Windows) </a:t>
            </a:r>
            <a:r>
              <a:rPr lang="ko-KR" altLang="en-US" dirty="0"/>
              <a:t>기반의 다양한 제품 중에서 설치하려는 플랫폼 에 적합한 </a:t>
            </a:r>
            <a:r>
              <a:rPr lang="en-US" altLang="ko-KR" dirty="0"/>
              <a:t>JDK </a:t>
            </a:r>
            <a:r>
              <a:rPr lang="ko-KR" altLang="en-US" dirty="0" smtClean="0"/>
              <a:t>버전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구체적인 설치는 책 참조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pic>
        <p:nvPicPr>
          <p:cNvPr id="14338" name="Picture 2" descr="L:\2013 09 backup\2012 03 16(금) 자바 저술\2013 10 28(월) 절대자바 강의자료 작성\Chapter01\그림1-23,24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9" y="908720"/>
            <a:ext cx="4202743" cy="530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환경 설치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p12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2993347" cy="5328592"/>
          </a:xfrm>
        </p:spPr>
        <p:txBody>
          <a:bodyPr/>
          <a:lstStyle/>
          <a:p>
            <a:r>
              <a:rPr lang="ko-KR" altLang="en-US" dirty="0" err="1" smtClean="0"/>
              <a:t>내려받기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Eclipse </a:t>
            </a:r>
            <a:r>
              <a:rPr lang="en-US" altLang="ko-KR" dirty="0"/>
              <a:t>IDE for Java </a:t>
            </a:r>
            <a:r>
              <a:rPr lang="en-US" altLang="ko-KR" dirty="0" smtClean="0"/>
              <a:t>Developers</a:t>
            </a:r>
          </a:p>
          <a:p>
            <a:r>
              <a:rPr lang="ko-KR" altLang="en-US" dirty="0" smtClean="0"/>
              <a:t>압축을 풀어 설치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pic>
        <p:nvPicPr>
          <p:cNvPr id="15363" name="Picture 3" descr="L:\2013 09 backup\2012 03 16(금) 자바 저술\2013 10 28(월) 절대자바 강의자료 작성\Chapter01\그림1-30.3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58" y="2852936"/>
            <a:ext cx="653077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L:\2013 09 backup\2012 03 16(금) 자바 저술\2013 10 28(월) 절대자바 강의자료 작성\Chapter01\그림1-2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78" y="462904"/>
            <a:ext cx="3287782" cy="37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환경 설치  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자바 </a:t>
            </a:r>
            <a:r>
              <a:rPr lang="ko-KR" alt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개발 과정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70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자바개발과 작업공간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7889891" cy="5328592"/>
          </a:xfrm>
        </p:spPr>
        <p:txBody>
          <a:bodyPr/>
          <a:lstStyle/>
          <a:p>
            <a:r>
              <a:rPr lang="ko-KR" altLang="en-US" dirty="0" smtClean="0"/>
              <a:t>개발과정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① 작업공간</a:t>
            </a:r>
            <a:r>
              <a:rPr lang="en-US" altLang="ko-KR" dirty="0" smtClean="0"/>
              <a:t>(workspace) </a:t>
            </a:r>
            <a:r>
              <a:rPr lang="ko-KR" altLang="en-US" dirty="0"/>
              <a:t>지정 </a:t>
            </a:r>
          </a:p>
          <a:p>
            <a:pPr lvl="1"/>
            <a:r>
              <a:rPr lang="ko-KR" altLang="en-US" dirty="0"/>
              <a:t>② 자바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(Java Project) </a:t>
            </a:r>
            <a:r>
              <a:rPr lang="ko-KR" altLang="en-US" dirty="0"/>
              <a:t>생성 </a:t>
            </a:r>
          </a:p>
          <a:p>
            <a:pPr lvl="1"/>
            <a:r>
              <a:rPr lang="ko-KR" altLang="en-US" dirty="0"/>
              <a:t>③ 자바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(Java Class) </a:t>
            </a:r>
            <a:r>
              <a:rPr lang="ko-KR" altLang="en-US" dirty="0"/>
              <a:t>생성 </a:t>
            </a:r>
          </a:p>
          <a:p>
            <a:pPr lvl="1"/>
            <a:r>
              <a:rPr lang="ko-KR" altLang="en-US" dirty="0"/>
              <a:t>④ 소스 작성 </a:t>
            </a:r>
          </a:p>
          <a:p>
            <a:pPr lvl="1"/>
            <a:r>
              <a:rPr lang="ko-KR" altLang="en-US" dirty="0"/>
              <a:t>⑤ 자바 응용 프로그램 실행 </a:t>
            </a:r>
            <a:endParaRPr lang="en-US" altLang="ko-KR" dirty="0" smtClean="0"/>
          </a:p>
          <a:p>
            <a:r>
              <a:rPr lang="ko-KR" altLang="en-US" dirty="0" smtClean="0"/>
              <a:t>작업공간</a:t>
            </a:r>
            <a:r>
              <a:rPr lang="en-US" altLang="ko-KR" dirty="0" smtClean="0"/>
              <a:t>(workspace)</a:t>
            </a:r>
            <a:endParaRPr lang="ko-KR" altLang="en-US" dirty="0"/>
          </a:p>
          <a:p>
            <a:pPr lvl="1"/>
            <a:r>
              <a:rPr lang="ko-KR" altLang="en-US" dirty="0" smtClean="0"/>
              <a:t>프로그램 개발 </a:t>
            </a:r>
            <a:r>
              <a:rPr lang="ko-KR" altLang="en-US" dirty="0"/>
              <a:t>과정에서 생성되는 여러 파일이 저장되는 </a:t>
            </a:r>
            <a:r>
              <a:rPr lang="ko-KR" altLang="en-US" dirty="0" smtClean="0"/>
              <a:t>장소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pic>
        <p:nvPicPr>
          <p:cNvPr id="16387" name="Picture 3" descr="L:\2013 09 backup\2012 03 16(금) 자바 저술\2013 10 28(월) 절대자바 강의자료 작성\Chapter01\그림1-3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2287"/>
            <a:ext cx="4326756" cy="202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4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과정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p18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</a:t>
            </a:fld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자바 소개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82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자바 소스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HelloJava.java</a:t>
            </a:r>
          </a:p>
          <a:p>
            <a:pPr lvl="1"/>
            <a:r>
              <a:rPr lang="ko-KR" altLang="en-US" dirty="0"/>
              <a:t>다음 주의</a:t>
            </a:r>
            <a:endParaRPr lang="en-US" altLang="ko-KR" dirty="0"/>
          </a:p>
          <a:p>
            <a:pPr lvl="2"/>
            <a:r>
              <a:rPr lang="ko-KR" altLang="en-US" dirty="0"/>
              <a:t>대소문자</a:t>
            </a:r>
            <a:endParaRPr lang="en-US" altLang="ko-KR" dirty="0"/>
          </a:p>
          <a:p>
            <a:pPr lvl="2"/>
            <a:r>
              <a:rPr lang="ko-KR" altLang="en-US" dirty="0"/>
              <a:t>큰따옴표 </a:t>
            </a:r>
            <a:r>
              <a:rPr lang="en-US" altLang="ko-KR" dirty="0"/>
              <a:t>“  “</a:t>
            </a:r>
          </a:p>
          <a:p>
            <a:pPr lvl="2"/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smtClean="0"/>
              <a:t>www.woori.ac.kr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407230" y="3356992"/>
            <a:ext cx="7269226" cy="3024336"/>
          </a:xfrm>
          <a:prstGeom prst="rect">
            <a:avLst/>
          </a:prstGeom>
          <a:noFill/>
        </p:spPr>
        <p:txBody>
          <a:bodyPr wrap="none" rtlCol="0">
            <a:normAutofit fontScale="85000" lnSpcReduction="20000"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b="1" kern="0" dirty="0">
                <a:solidFill>
                  <a:srgbClr val="7F0055"/>
                </a:solidFill>
                <a:latin typeface="Consolas"/>
                <a:ea typeface="맑은 고딕"/>
                <a:cs typeface="Times New Roman"/>
              </a:rPr>
              <a:t>public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b="1" kern="0" dirty="0">
                <a:solidFill>
                  <a:srgbClr val="7F0055"/>
                </a:solidFill>
                <a:latin typeface="Consolas"/>
                <a:ea typeface="맑은 고딕"/>
                <a:cs typeface="Times New Roman"/>
              </a:rPr>
              <a:t>class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HelloJava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 {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latin typeface="Consolas"/>
                <a:ea typeface="맑은 고딕"/>
                <a:cs typeface="Times New Roman"/>
              </a:rPr>
              <a:t> 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	</a:t>
            </a:r>
            <a:r>
              <a:rPr lang="en-US" altLang="ko-KR" kern="0" dirty="0">
                <a:solidFill>
                  <a:srgbClr val="3F5FBF"/>
                </a:solidFill>
                <a:latin typeface="Consolas"/>
                <a:ea typeface="맑은 고딕"/>
                <a:cs typeface="Times New Roman"/>
              </a:rPr>
              <a:t>/**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3F5FBF"/>
                </a:solidFill>
                <a:latin typeface="Consolas"/>
                <a:ea typeface="맑은 고딕"/>
                <a:cs typeface="Times New Roman"/>
              </a:rPr>
              <a:t>	 * </a:t>
            </a:r>
            <a:r>
              <a:rPr lang="en-US" altLang="ko-KR" b="1" kern="0" dirty="0">
                <a:solidFill>
                  <a:srgbClr val="7F9FBF"/>
                </a:solidFill>
                <a:latin typeface="Consolas"/>
                <a:ea typeface="맑은 고딕"/>
                <a:cs typeface="Times New Roman"/>
              </a:rPr>
              <a:t>@</a:t>
            </a:r>
            <a:r>
              <a:rPr lang="en-US" altLang="ko-KR" b="1" kern="0" dirty="0" err="1">
                <a:solidFill>
                  <a:srgbClr val="7F9FBF"/>
                </a:solidFill>
                <a:latin typeface="Consolas"/>
                <a:ea typeface="맑은 고딕"/>
                <a:cs typeface="Times New Roman"/>
              </a:rPr>
              <a:t>param</a:t>
            </a:r>
            <a:r>
              <a:rPr lang="en-US" altLang="ko-KR" kern="0" dirty="0">
                <a:solidFill>
                  <a:srgbClr val="3F5FBF"/>
                </a:solidFill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kern="0" dirty="0" err="1">
                <a:solidFill>
                  <a:srgbClr val="3F5FBF"/>
                </a:solidFill>
                <a:latin typeface="Consolas"/>
                <a:ea typeface="맑은 고딕"/>
                <a:cs typeface="Times New Roman"/>
              </a:rPr>
              <a:t>args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3F5FBF"/>
                </a:solidFill>
                <a:latin typeface="Consolas"/>
                <a:ea typeface="맑은 고딕"/>
                <a:cs typeface="Times New Roman"/>
              </a:rPr>
              <a:t>	 */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	</a:t>
            </a:r>
            <a:r>
              <a:rPr lang="en-US" altLang="ko-KR" b="1" kern="0" dirty="0">
                <a:solidFill>
                  <a:srgbClr val="7F0055"/>
                </a:solidFill>
                <a:latin typeface="Consolas"/>
                <a:ea typeface="맑은 고딕"/>
                <a:cs typeface="Times New Roman"/>
              </a:rPr>
              <a:t>public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b="1" kern="0" dirty="0">
                <a:solidFill>
                  <a:srgbClr val="7F0055"/>
                </a:solidFill>
                <a:latin typeface="Consolas"/>
                <a:ea typeface="맑은 고딕"/>
                <a:cs typeface="Times New Roman"/>
              </a:rPr>
              <a:t>static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 </a:t>
            </a:r>
            <a:r>
              <a:rPr lang="en-US" altLang="ko-KR" b="1" kern="0" dirty="0">
                <a:solidFill>
                  <a:srgbClr val="7F0055"/>
                </a:solidFill>
                <a:latin typeface="Consolas"/>
                <a:ea typeface="맑은 고딕"/>
                <a:cs typeface="Times New Roman"/>
              </a:rPr>
              <a:t>void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 main(String[] </a:t>
            </a:r>
            <a:r>
              <a:rPr lang="en-US" altLang="ko-KR" kern="0" dirty="0" err="1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args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) {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		</a:t>
            </a:r>
            <a:r>
              <a:rPr lang="en-US" altLang="ko-KR" kern="0" dirty="0">
                <a:solidFill>
                  <a:srgbClr val="3F7F5F"/>
                </a:solidFill>
                <a:latin typeface="Consolas"/>
                <a:ea typeface="맑은 고딕"/>
                <a:cs typeface="Times New Roman"/>
              </a:rPr>
              <a:t>// </a:t>
            </a:r>
            <a:r>
              <a:rPr lang="en-US" altLang="ko-KR" b="1" kern="0" dirty="0">
                <a:solidFill>
                  <a:srgbClr val="7F9FBF"/>
                </a:solidFill>
                <a:latin typeface="Consolas"/>
                <a:ea typeface="맑은 고딕"/>
                <a:cs typeface="Times New Roman"/>
              </a:rPr>
              <a:t>TODO</a:t>
            </a:r>
            <a:r>
              <a:rPr lang="en-US" altLang="ko-KR" kern="0" dirty="0">
                <a:solidFill>
                  <a:srgbClr val="3F7F5F"/>
                </a:solidFill>
                <a:latin typeface="Consolas"/>
                <a:ea typeface="맑은 고딕"/>
                <a:cs typeface="Times New Roman"/>
              </a:rPr>
              <a:t> Auto-generated method stub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latin typeface="Consolas"/>
                <a:ea typeface="맑은 고딕"/>
                <a:cs typeface="Times New Roman"/>
              </a:rPr>
              <a:t> 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		</a:t>
            </a:r>
            <a:r>
              <a:rPr lang="en-US" altLang="ko-KR" kern="0" dirty="0" err="1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System.</a:t>
            </a:r>
            <a:r>
              <a:rPr lang="en-US" altLang="ko-KR" i="1" kern="0" dirty="0" err="1">
                <a:solidFill>
                  <a:srgbClr val="0000C0"/>
                </a:solidFill>
                <a:latin typeface="Consolas"/>
                <a:ea typeface="맑은 고딕"/>
                <a:cs typeface="Times New Roman"/>
              </a:rPr>
              <a:t>out</a:t>
            </a:r>
            <a:r>
              <a:rPr lang="en-US" altLang="ko-KR" kern="0" dirty="0" err="1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.println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(</a:t>
            </a:r>
            <a:r>
              <a:rPr lang="en-US" altLang="ko-KR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"</a:t>
            </a:r>
            <a:r>
              <a:rPr lang="ko-KR" altLang="ko-KR" kern="0" dirty="0">
                <a:solidFill>
                  <a:srgbClr val="2A00FF"/>
                </a:solidFill>
                <a:latin typeface="Consolas"/>
                <a:ea typeface="맑은 고딕"/>
                <a:cs typeface="Consolas"/>
              </a:rPr>
              <a:t>자바의</a:t>
            </a:r>
            <a:r>
              <a:rPr lang="ko-KR" altLang="ko-KR" kern="0" dirty="0">
                <a:solidFill>
                  <a:srgbClr val="2A00FF"/>
                </a:solidFill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0" dirty="0">
                <a:solidFill>
                  <a:srgbClr val="2A00FF"/>
                </a:solidFill>
                <a:latin typeface="Consolas"/>
                <a:ea typeface="맑은 고딕"/>
                <a:cs typeface="Consolas"/>
              </a:rPr>
              <a:t>첫</a:t>
            </a:r>
            <a:r>
              <a:rPr lang="ko-KR" altLang="ko-KR" kern="0" dirty="0">
                <a:solidFill>
                  <a:srgbClr val="2A00FF"/>
                </a:solidFill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0" dirty="0">
                <a:solidFill>
                  <a:srgbClr val="2A00FF"/>
                </a:solidFill>
                <a:latin typeface="Consolas"/>
                <a:ea typeface="맑은 고딕"/>
                <a:cs typeface="Consolas"/>
              </a:rPr>
              <a:t>프로그램입니다</a:t>
            </a:r>
            <a:r>
              <a:rPr lang="en-US" altLang="ko-KR" kern="0" dirty="0">
                <a:solidFill>
                  <a:srgbClr val="2A00FF"/>
                </a:solidFill>
                <a:latin typeface="Consolas"/>
                <a:ea typeface="맑은 고딕"/>
                <a:cs typeface="Times New Roman"/>
              </a:rPr>
              <a:t>."</a:t>
            </a: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);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		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	}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>
                <a:latin typeface="Consolas"/>
                <a:ea typeface="맑은 고딕"/>
                <a:cs typeface="Times New Roman"/>
              </a:rPr>
              <a:t> 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altLang="ko-KR" kern="0" dirty="0" smtClean="0">
                <a:solidFill>
                  <a:srgbClr val="000000"/>
                </a:solidFill>
                <a:latin typeface="Consolas"/>
                <a:ea typeface="맑은 고딕"/>
                <a:cs typeface="Times New Roman"/>
              </a:rPr>
              <a:t>}</a:t>
            </a:r>
            <a:endParaRPr lang="ko-KR" altLang="ko-KR" sz="1200" kern="100" dirty="0"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4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과정    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3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자바 소스 화면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3569411" cy="5328592"/>
          </a:xfrm>
        </p:spPr>
        <p:txBody>
          <a:bodyPr/>
          <a:lstStyle/>
          <a:p>
            <a:r>
              <a:rPr lang="ko-KR" altLang="en-US" dirty="0" smtClean="0"/>
              <a:t>클래스 </a:t>
            </a:r>
            <a:r>
              <a:rPr lang="en-US" altLang="ko-KR" dirty="0" err="1" smtClean="0"/>
              <a:t>HelloJava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 생성에서 코딩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pic>
        <p:nvPicPr>
          <p:cNvPr id="20483" name="Picture 3" descr="L:\2013 09 backup\2012 03 16(금) 자바 저술\2013 10 28(월) 절대자바 강의자료 작성\Chapter01\그림1-4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52936"/>
            <a:ext cx="4321536" cy="25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:\2013 09 backup\2012 03 16(금) 자바 저술\2013 10 28(월) 절대자바 강의자료 작성\Chapter01\그림1-4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" y="2492896"/>
            <a:ext cx="4648089" cy="32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4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과정    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오류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4" y="1196752"/>
            <a:ext cx="8321939" cy="5328592"/>
          </a:xfrm>
        </p:spPr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/>
              <a:t>흔히 발생하는 오류이니 주의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① </a:t>
            </a:r>
            <a:r>
              <a:rPr lang="ko-KR" altLang="en-US" dirty="0"/>
              <a:t>괄호나 중괄호 또는 큰따옴표 등이 빠지면 오류가 발생 </a:t>
            </a:r>
          </a:p>
          <a:p>
            <a:pPr lvl="1"/>
            <a:r>
              <a:rPr lang="ko-KR" altLang="en-US" dirty="0"/>
              <a:t>② 키워드 </a:t>
            </a:r>
            <a:r>
              <a:rPr lang="en-US" altLang="ko-KR" sz="1400" dirty="0"/>
              <a:t>static void </a:t>
            </a:r>
            <a:r>
              <a:rPr lang="ko-KR" altLang="en-US" dirty="0"/>
              <a:t>등이 잘못 입력되거나 빠지면 오류가 발생 </a:t>
            </a:r>
          </a:p>
          <a:p>
            <a:pPr lvl="1"/>
            <a:r>
              <a:rPr lang="ko-KR" altLang="en-US" dirty="0"/>
              <a:t>③ </a:t>
            </a:r>
            <a:r>
              <a:rPr lang="en-US" altLang="ko-KR" sz="1400" dirty="0"/>
              <a:t>String </a:t>
            </a:r>
            <a:r>
              <a:rPr lang="ko-KR" altLang="en-US" dirty="0"/>
              <a:t>또는 </a:t>
            </a:r>
            <a:r>
              <a:rPr lang="en-US" altLang="ko-KR" sz="1400" dirty="0"/>
              <a:t>System </a:t>
            </a:r>
            <a:r>
              <a:rPr lang="ko-KR" altLang="en-US" dirty="0"/>
              <a:t>등에서 </a:t>
            </a:r>
            <a:r>
              <a:rPr lang="en-US" altLang="ko-KR" sz="1400" dirty="0"/>
              <a:t>S</a:t>
            </a:r>
            <a:r>
              <a:rPr lang="ko-KR" altLang="en-US" dirty="0"/>
              <a:t>를 소문자로 잘못 입력한 경우 오류가 발생 </a:t>
            </a:r>
          </a:p>
          <a:p>
            <a:pPr lvl="1"/>
            <a:r>
              <a:rPr lang="ko-KR" altLang="en-US" dirty="0"/>
              <a:t>④ 문장 뒤에 세미콜론 </a:t>
            </a:r>
            <a:r>
              <a:rPr lang="en-US" altLang="ko-KR" sz="1400" dirty="0"/>
              <a:t>;</a:t>
            </a:r>
            <a:r>
              <a:rPr lang="ko-KR" altLang="en-US" dirty="0"/>
              <a:t>이 빠진 경우 오류가 발생 </a:t>
            </a:r>
          </a:p>
          <a:p>
            <a:pPr lvl="1"/>
            <a:r>
              <a:rPr lang="ko-KR" altLang="en-US" dirty="0"/>
              <a:t>⑤ </a:t>
            </a:r>
            <a:r>
              <a:rPr lang="en-US" altLang="ko-KR" dirty="0"/>
              <a:t>public class</a:t>
            </a:r>
            <a:r>
              <a:rPr lang="ko-KR" altLang="en-US" dirty="0"/>
              <a:t>에서 순서가 바뀌어도 오류가 </a:t>
            </a:r>
            <a:r>
              <a:rPr lang="ko-KR" altLang="en-US" dirty="0" smtClean="0"/>
              <a:t>발생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pic>
        <p:nvPicPr>
          <p:cNvPr id="7" name="Picture 2" descr="L:\2013 09 backup\2012 03 16(금) 자바 저술\2013 10 28(월) 절대자바 강의자료 작성\Chapter01\그림1-4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752528" cy="28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4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과정    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6" y="1196752"/>
            <a:ext cx="2993346" cy="5328592"/>
          </a:xfrm>
        </p:spPr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b="1" dirty="0"/>
              <a:t>[Run/Run As/Java Application]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소스에서 </a:t>
            </a:r>
            <a:r>
              <a:rPr lang="ko-KR" altLang="en-US" dirty="0"/>
              <a:t>마우스의 오른쪽 버튼으로도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화살표 </a:t>
            </a:r>
            <a:r>
              <a:rPr lang="ko-KR" altLang="en-US" dirty="0"/>
              <a:t>모양을 아이콘을 펼쳐 </a:t>
            </a:r>
            <a:r>
              <a:rPr lang="en-US" altLang="ko-KR" dirty="0"/>
              <a:t>[Run As/Java Application]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단축 </a:t>
            </a:r>
            <a:r>
              <a:rPr lang="ko-KR" altLang="en-US" dirty="0"/>
              <a:t>키 </a:t>
            </a:r>
            <a:r>
              <a:rPr lang="en-US" altLang="ko-KR" dirty="0"/>
              <a:t>[ctrl]+[F11]</a:t>
            </a:r>
            <a:r>
              <a:rPr lang="ko-KR" altLang="en-US" dirty="0"/>
              <a:t>으로도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en-US" altLang="ko-KR" b="1" dirty="0" smtClean="0"/>
              <a:t>[</a:t>
            </a:r>
            <a:r>
              <a:rPr lang="en-US" altLang="ko-KR" b="1" dirty="0"/>
              <a:t>Console] </a:t>
            </a:r>
            <a:r>
              <a:rPr lang="ko-KR" altLang="en-US" dirty="0" err="1"/>
              <a:t>뷰에서</a:t>
            </a:r>
            <a:r>
              <a:rPr lang="ko-KR" altLang="en-US" dirty="0"/>
              <a:t> 실행 결과를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pic>
        <p:nvPicPr>
          <p:cNvPr id="21506" name="Picture 2" descr="L:\2013 09 backup\2012 03 16(금) 자바 저술\2013 10 28(월) 절대자바 강의자료 작성\Chapter01\그림1-4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388" y="1628800"/>
            <a:ext cx="562203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4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개발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과정     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년에 발표된 객체지향 프로그래밍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JDK(Java Development Kit)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HotJava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애플릿을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실행할 수 있는 전용 인터넷 브라우저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</a:t>
            </a:fld>
            <a:endParaRPr lang="en-US" altLang="ko-KR" dirty="0"/>
          </a:p>
        </p:txBody>
      </p:sp>
      <p:pic>
        <p:nvPicPr>
          <p:cNvPr id="4" name="Picture 2" descr="L:\2013 09 backup\2012 03 16(금) 자바 저술\2013 10 28(월) 절대자바 강의자료 작성\Chapter01\그림1-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2852936"/>
            <a:ext cx="2975253" cy="34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L:\2013 09 backup\2012 03 16(금) 자바 저술\2013 10 28(월) 절대자바 강의자료 작성\Chapter01\그림1-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99" y="3068960"/>
            <a:ext cx="4065572" cy="318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4168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1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소개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p2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4433507" cy="5328592"/>
          </a:xfrm>
        </p:spPr>
        <p:txBody>
          <a:bodyPr/>
          <a:lstStyle/>
          <a:p>
            <a:r>
              <a:rPr lang="en-US" altLang="ko-KR" dirty="0" smtClean="0"/>
              <a:t>Green </a:t>
            </a:r>
            <a:r>
              <a:rPr lang="en-US" altLang="ko-KR" dirty="0"/>
              <a:t>Project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 </a:t>
            </a:r>
            <a:r>
              <a:rPr lang="ko-KR" altLang="en-US" dirty="0" err="1"/>
              <a:t>마이크로시스템즈</a:t>
            </a:r>
            <a:r>
              <a:rPr lang="ko-KR" altLang="en-US" dirty="0"/>
              <a:t> 사 는 </a:t>
            </a:r>
            <a:r>
              <a:rPr lang="en-US" altLang="ko-KR" dirty="0"/>
              <a:t>1990</a:t>
            </a:r>
            <a:r>
              <a:rPr lang="ko-KR" altLang="en-US" dirty="0"/>
              <a:t>년 초 양방향 </a:t>
            </a:r>
            <a:r>
              <a:rPr lang="en-US" altLang="ko-KR" b="1" dirty="0"/>
              <a:t>TV</a:t>
            </a:r>
            <a:r>
              <a:rPr lang="ko-KR" altLang="en-US" dirty="0"/>
              <a:t>를 만드는 제어박스의 </a:t>
            </a:r>
            <a:r>
              <a:rPr lang="ko-KR" altLang="en-US" dirty="0" smtClean="0"/>
              <a:t>개발 </a:t>
            </a:r>
            <a:r>
              <a:rPr lang="ko-KR" altLang="en-US" dirty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초기에는 </a:t>
            </a:r>
            <a:r>
              <a:rPr lang="ko-KR" altLang="en-US" dirty="0"/>
              <a:t>객체지향 </a:t>
            </a:r>
            <a:r>
              <a:rPr lang="ko-KR" altLang="en-US" dirty="0" smtClean="0"/>
              <a:t>언어로 </a:t>
            </a:r>
            <a:r>
              <a:rPr lang="en-US" altLang="ko-KR" dirty="0" smtClean="0"/>
              <a:t>C</a:t>
            </a:r>
            <a:r>
              <a:rPr lang="en-US" altLang="ko-KR" dirty="0"/>
              <a:t>++ </a:t>
            </a:r>
            <a:r>
              <a:rPr lang="ko-KR" altLang="en-US" dirty="0"/>
              <a:t>언어를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부족으로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(Oak, </a:t>
            </a:r>
            <a:r>
              <a:rPr lang="ko-KR" altLang="en-US" dirty="0" smtClean="0"/>
              <a:t>떡갈나무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라는 </a:t>
            </a:r>
            <a:r>
              <a:rPr lang="ko-KR" altLang="en-US" dirty="0"/>
              <a:t>언어를 직접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r>
              <a:rPr lang="en-US" altLang="ko-KR" dirty="0" smtClean="0"/>
              <a:t>Java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인터넷 </a:t>
            </a:r>
            <a:r>
              <a:rPr lang="ko-KR" altLang="en-US" dirty="0"/>
              <a:t>이용에 적합하도록 만들어져 현재까지 여러 분야에 사용되는 </a:t>
            </a:r>
            <a:r>
              <a:rPr lang="ko-KR" altLang="en-US" dirty="0" smtClean="0"/>
              <a:t>프로그래밍 </a:t>
            </a:r>
            <a:r>
              <a:rPr lang="ko-KR" altLang="en-US" dirty="0"/>
              <a:t>언어로 </a:t>
            </a:r>
            <a:r>
              <a:rPr lang="ko-KR" altLang="en-US" dirty="0" smtClean="0"/>
              <a:t>발전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2009</a:t>
            </a:r>
            <a:r>
              <a:rPr lang="ko-KR" altLang="en-US" dirty="0"/>
              <a:t>년 선 </a:t>
            </a:r>
            <a:r>
              <a:rPr lang="ko-KR" altLang="en-US" dirty="0" err="1"/>
              <a:t>마이크로시스템즈</a:t>
            </a:r>
            <a:r>
              <a:rPr lang="ko-KR" altLang="en-US" dirty="0"/>
              <a:t> 사는 </a:t>
            </a:r>
            <a:r>
              <a:rPr lang="ko-KR" altLang="en-US" dirty="0" err="1" smtClean="0"/>
              <a:t>오라클</a:t>
            </a:r>
            <a:r>
              <a:rPr lang="en-US" altLang="ko-KR" dirty="0" smtClean="0"/>
              <a:t>(Oracle)</a:t>
            </a:r>
            <a:r>
              <a:rPr lang="ko-KR" altLang="en-US" dirty="0" smtClean="0"/>
              <a:t>에 합병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pic>
        <p:nvPicPr>
          <p:cNvPr id="4" name="Picture 2" descr="L:\2013 09 backup\2012 03 16(금) 자바 저술\2013 10 28(월) 절대자바 강의자료 작성\Chapter01\그림1-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48880"/>
            <a:ext cx="3557712" cy="276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84168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1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소개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 언어 자바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3209371" cy="5328592"/>
          </a:xfrm>
        </p:spPr>
        <p:txBody>
          <a:bodyPr/>
          <a:lstStyle/>
          <a:p>
            <a:r>
              <a:rPr lang="ko-KR" altLang="en-US" dirty="0" err="1" smtClean="0"/>
              <a:t>안드로이드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구글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google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/>
              <a:t>2007</a:t>
            </a:r>
            <a:r>
              <a:rPr lang="ko-KR" altLang="en-US" dirty="0"/>
              <a:t>년 발표한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운영체제 </a:t>
            </a:r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응용 프로그램의 대표적인 개발 언어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pic>
        <p:nvPicPr>
          <p:cNvPr id="6146" name="Picture 2" descr="L:\2013 09 backup\2012 03 16(금) 자바 저술\2013 10 28(월) 절대자바 강의자료 작성\Chapter01\그림1-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28800"/>
            <a:ext cx="5049561" cy="458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84168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1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소개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smtClean="0"/>
              <a:t>www.woori.ac.kr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자바 프로그램과 환경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3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소스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확장자는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java, </a:t>
            </a:r>
            <a:r>
              <a:rPr lang="en-US" altLang="ko-KR" dirty="0" smtClean="0"/>
              <a:t>HelloWorld.java</a:t>
            </a:r>
            <a:r>
              <a:rPr lang="ko-KR" altLang="en-US" dirty="0"/>
              <a:t>와 같으며 </a:t>
            </a:r>
            <a:r>
              <a:rPr lang="ko-KR" altLang="en-US" dirty="0" smtClean="0"/>
              <a:t>대소문자를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소스에서 </a:t>
            </a:r>
            <a:r>
              <a:rPr lang="en-US" altLang="ko-KR" b="1" dirty="0"/>
              <a:t>public </a:t>
            </a:r>
            <a:r>
              <a:rPr lang="ko-KR" altLang="en-US" dirty="0"/>
              <a:t>인 클래스 이름과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소스 </a:t>
            </a:r>
            <a:r>
              <a:rPr lang="ko-KR" altLang="en-US" dirty="0"/>
              <a:t>파일은 반드시 </a:t>
            </a:r>
            <a:r>
              <a:rPr lang="en-US" altLang="ko-KR" dirty="0" smtClean="0"/>
              <a:t>HelloWorld.java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컴파일러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pic>
        <p:nvPicPr>
          <p:cNvPr id="7170" name="Picture 2" descr="L:\2013 09 backup\2012 03 16(금) 자바 저술\2013 10 28(월) 절대자바 강의자료 작성\Chapter01\그림1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42" y="4778212"/>
            <a:ext cx="6290810" cy="1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:\2013 09 backup\2012 03 16(금) 자바 저술\2013 10 28(월) 절대자바 강의자료 작성\Chapter01\그림1-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48914"/>
            <a:ext cx="3960440" cy="18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p6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바이트코드와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7961899" cy="5328592"/>
          </a:xfrm>
        </p:spPr>
        <p:txBody>
          <a:bodyPr/>
          <a:lstStyle/>
          <a:p>
            <a:r>
              <a:rPr lang="ko-KR" altLang="en-US" dirty="0" smtClean="0"/>
              <a:t>바이트코드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소스를 </a:t>
            </a:r>
            <a:r>
              <a:rPr lang="ko-KR" altLang="en-US" dirty="0" err="1" smtClean="0"/>
              <a:t>컴파일하면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바이트코드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bytecode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바이트코드의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b="1" dirty="0" smtClean="0"/>
              <a:t>class</a:t>
            </a:r>
          </a:p>
          <a:p>
            <a:pPr lvl="2"/>
            <a:r>
              <a:rPr lang="ko-KR" altLang="en-US" dirty="0" smtClean="0"/>
              <a:t>플랫폼에 </a:t>
            </a:r>
            <a:r>
              <a:rPr lang="ko-KR" altLang="en-US" dirty="0"/>
              <a:t>독립적인 명령어로 구성 된 이진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(binary file)</a:t>
            </a:r>
          </a:p>
          <a:p>
            <a:pPr lvl="2"/>
            <a:r>
              <a:rPr lang="ko-KR" altLang="en-US" dirty="0" smtClean="0"/>
              <a:t>자바 </a:t>
            </a:r>
            <a:r>
              <a:rPr lang="ko-KR" altLang="en-US" dirty="0"/>
              <a:t>플랫폼에서 </a:t>
            </a:r>
            <a:r>
              <a:rPr lang="ko-KR" altLang="en-US" dirty="0" smtClean="0"/>
              <a:t>인터프리터</a:t>
            </a:r>
            <a:r>
              <a:rPr lang="en-US" altLang="ko-KR" dirty="0" smtClean="0"/>
              <a:t>(interpreter)</a:t>
            </a:r>
            <a:r>
              <a:rPr lang="ko-KR" altLang="en-US" dirty="0" smtClean="0"/>
              <a:t>에 </a:t>
            </a:r>
            <a:r>
              <a:rPr lang="ko-KR" altLang="en-US" dirty="0"/>
              <a:t>의해 실행 되는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플랫폼에 </a:t>
            </a:r>
            <a:r>
              <a:rPr lang="ko-KR" altLang="en-US" dirty="0"/>
              <a:t>독립적으로 자바 플랫폼이 설치된 여러 </a:t>
            </a:r>
            <a:r>
              <a:rPr lang="ko-KR" altLang="en-US" dirty="0" smtClean="0"/>
              <a:t>플랫폼에서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pic>
        <p:nvPicPr>
          <p:cNvPr id="8195" name="Picture 3" descr="L:\2013 09 backup\2012 03 16(금) 자바 저술\2013 10 28(월) 절대자바 강의자료 작성\Chapter01\그림1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9040"/>
            <a:ext cx="669815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컴파일과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5513627" cy="2016224"/>
          </a:xfrm>
        </p:spPr>
        <p:txBody>
          <a:bodyPr/>
          <a:lstStyle/>
          <a:p>
            <a:r>
              <a:rPr lang="ko-KR" altLang="en-US" dirty="0" smtClean="0"/>
              <a:t>컴파일과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명령어 </a:t>
            </a:r>
            <a:r>
              <a:rPr lang="en-US" altLang="ko-KR" dirty="0" err="1" smtClean="0"/>
              <a:t>javac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자바소스파</a:t>
            </a:r>
            <a:r>
              <a:rPr lang="ko-KR" altLang="en-US" dirty="0"/>
              <a:t>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명령어</a:t>
            </a:r>
            <a:r>
              <a:rPr lang="en-US" altLang="ko-KR" dirty="0" smtClean="0"/>
              <a:t> java</a:t>
            </a:r>
            <a:r>
              <a:rPr lang="ko-KR" altLang="en-US" dirty="0" smtClean="0"/>
              <a:t>  클래스이름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pic>
        <p:nvPicPr>
          <p:cNvPr id="8194" name="Picture 2" descr="L:\2013 09 backup\2012 03 16(금) 자바 저술\2013 10 28(월) 절대자바 강의자료 작성\Chapter01\그림1-1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16832"/>
            <a:ext cx="3744416" cy="4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0112" y="11663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자바 프로그램과 환경 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9687488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6TGp_window_light">
  <a:themeElements>
    <a:clrScheme name="Default Design 3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9999FF"/>
      </a:hlink>
      <a:folHlink>
        <a:srgbClr val="855AD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E46C22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EFBAAB"/>
        </a:accent5>
        <a:accent6>
          <a:srgbClr val="11B7D8"/>
        </a:accent6>
        <a:hlink>
          <a:srgbClr val="6A6AE2"/>
        </a:hlink>
        <a:folHlink>
          <a:srgbClr val="66A4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1A50B2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9999FF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206TGp_window_light</Template>
  <TotalTime>8815</TotalTime>
  <Words>718</Words>
  <Application>Microsoft Office PowerPoint</Application>
  <PresentationFormat>화면 슬라이드 쇼(4:3)</PresentationFormat>
  <Paragraphs>172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HY견명조</vt:lpstr>
      <vt:lpstr>HY얕은샘물M</vt:lpstr>
      <vt:lpstr>HY중고딕</vt:lpstr>
      <vt:lpstr>굴림</vt:lpstr>
      <vt:lpstr>맑은 고딕</vt:lpstr>
      <vt:lpstr>Arial</vt:lpstr>
      <vt:lpstr>Consolas</vt:lpstr>
      <vt:lpstr>Times New Roman</vt:lpstr>
      <vt:lpstr>Wingdings</vt:lpstr>
      <vt:lpstr>206TGp_window_light</vt:lpstr>
      <vt:lpstr>자바 개요</vt:lpstr>
      <vt:lpstr>PowerPoint 프레젠테이션</vt:lpstr>
      <vt:lpstr>자바 소개</vt:lpstr>
      <vt:lpstr>자바의 역사</vt:lpstr>
      <vt:lpstr>안드로이드 앱 개발 언어 자바</vt:lpstr>
      <vt:lpstr>PowerPoint 프레젠테이션</vt:lpstr>
      <vt:lpstr>자바 프로그래밍</vt:lpstr>
      <vt:lpstr>바이트코드와 실행</vt:lpstr>
      <vt:lpstr>컴파일과 실행</vt:lpstr>
      <vt:lpstr>자바 플랫폼과 자바 가상 기계 </vt:lpstr>
      <vt:lpstr>자바 API</vt:lpstr>
      <vt:lpstr>플랫폼에 독립적</vt:lpstr>
      <vt:lpstr>자바 개발 환경</vt:lpstr>
      <vt:lpstr>자바 통합 개발 환경</vt:lpstr>
      <vt:lpstr>PowerPoint 프레젠테이션</vt:lpstr>
      <vt:lpstr>Java SE 설치</vt:lpstr>
      <vt:lpstr>이클립스 설치</vt:lpstr>
      <vt:lpstr>PowerPoint 프레젠테이션</vt:lpstr>
      <vt:lpstr>자바개발과 작업공간</vt:lpstr>
      <vt:lpstr>첫 자바 소스</vt:lpstr>
      <vt:lpstr>첫 자바 소스 화면 </vt:lpstr>
      <vt:lpstr>프로그램 오류 </vt:lpstr>
      <vt:lpstr>자바 프로그램 실행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강환수</dc:creator>
  <cp:lastModifiedBy>HP</cp:lastModifiedBy>
  <cp:revision>89</cp:revision>
  <cp:lastPrinted>2017-02-28T07:13:04Z</cp:lastPrinted>
  <dcterms:created xsi:type="dcterms:W3CDTF">2011-07-02T09:05:44Z</dcterms:created>
  <dcterms:modified xsi:type="dcterms:W3CDTF">2017-03-07T09:38:21Z</dcterms:modified>
</cp:coreProperties>
</file>